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8"/>
  </p:notesMasterIdLst>
  <p:sldIdLst>
    <p:sldId id="268" r:id="rId2"/>
    <p:sldId id="259" r:id="rId3"/>
    <p:sldId id="266" r:id="rId4"/>
    <p:sldId id="269" r:id="rId5"/>
    <p:sldId id="270" r:id="rId6"/>
    <p:sldId id="26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15" autoAdjust="0"/>
    <p:restoredTop sz="94660"/>
  </p:normalViewPr>
  <p:slideViewPr>
    <p:cSldViewPr>
      <p:cViewPr varScale="1">
        <p:scale>
          <a:sx n="155" d="100"/>
          <a:sy n="155" d="100"/>
        </p:scale>
        <p:origin x="-600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A297E-2812-49BF-AD13-92B66ACB6736}" type="datetimeFigureOut">
              <a:rPr lang="ko-KR" altLang="en-US" smtClean="0"/>
              <a:t>2019-01-12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FBB47-F502-4265-85AD-E75720FC71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0352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7876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1650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1650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4686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0150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0150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47925" y="87475"/>
            <a:ext cx="1007156" cy="448539"/>
          </a:xfrm>
          <a:prstGeom prst="rect">
            <a:avLst/>
          </a:prstGeom>
        </p:spPr>
      </p:pic>
      <p:sp>
        <p:nvSpPr>
          <p:cNvPr id="8" name="부제목 2"/>
          <p:cNvSpPr>
            <a:spLocks noGrp="1"/>
          </p:cNvSpPr>
          <p:nvPr>
            <p:ph type="subTitle" idx="1"/>
          </p:nvPr>
        </p:nvSpPr>
        <p:spPr>
          <a:xfrm>
            <a:off x="423395" y="2454088"/>
            <a:ext cx="8297210" cy="2385914"/>
          </a:xfrm>
          <a:prstGeom prst="rect">
            <a:avLst/>
          </a:prstGeom>
        </p:spPr>
        <p:txBody>
          <a:bodyPr lIns="68573" tIns="34286" rIns="68573" bIns="34286" anchor="ctr">
            <a:normAutofit/>
          </a:bodyPr>
          <a:lstStyle>
            <a:lvl1pPr marL="0" indent="0" algn="ctr">
              <a:buNone/>
              <a:defRPr sz="1400" b="0" spc="-3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cs typeface="Tahoma" pitchFamily="34" charset="0"/>
              </a:defRPr>
            </a:lvl1pPr>
            <a:lvl2pPr marL="34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altLang="ko-KR" dirty="0" smtClean="0"/>
          </a:p>
        </p:txBody>
      </p:sp>
      <p:sp>
        <p:nvSpPr>
          <p:cNvPr id="9" name="제목 1"/>
          <p:cNvSpPr>
            <a:spLocks noGrp="1"/>
          </p:cNvSpPr>
          <p:nvPr>
            <p:ph type="ctrTitle" hasCustomPrompt="1"/>
          </p:nvPr>
        </p:nvSpPr>
        <p:spPr>
          <a:xfrm>
            <a:off x="296566" y="1275607"/>
            <a:ext cx="8540200" cy="1102519"/>
          </a:xfrm>
          <a:prstGeom prst="rect">
            <a:avLst/>
          </a:prstGeom>
        </p:spPr>
        <p:txBody>
          <a:bodyPr vert="horz" wrap="square" lIns="68573" tIns="34286" rIns="68573" bIns="34286" numCol="1" spcCol="53995" rtlCol="0" anchor="t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685732" rtl="0" eaLnBrk="1" fontAlgn="base" latinLnBrk="1" hangingPunct="1">
              <a:spcBef>
                <a:spcPct val="20000"/>
              </a:spcBef>
              <a:spcAft>
                <a:spcPct val="0"/>
              </a:spcAft>
              <a:buNone/>
              <a:defRPr lang="ko-KR" altLang="en-US" sz="3300" b="1" kern="1200" cap="none" spc="-45" baseline="0" dirty="0">
                <a:ln w="11430"/>
                <a:solidFill>
                  <a:schemeClr val="tx1"/>
                </a:solidFill>
                <a:effectLst/>
                <a:latin typeface="+mn-lt"/>
                <a:ea typeface="맑은 고딕" pitchFamily="50" charset="-127"/>
                <a:cs typeface="Calibri" pitchFamily="34" charset="0"/>
              </a:defRPr>
            </a:lvl1pPr>
          </a:lstStyle>
          <a:p>
            <a:r>
              <a:rPr lang="en-US" altLang="ko-KR" dirty="0" smtClean="0"/>
              <a:t> System LSI Business PT Master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43570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vert="horz" lIns="68573" tIns="34286" rIns="68573" bIns="34286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B9B27-4E37-499B-B7A7-2E41F1619AD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391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개체 틀 1"/>
          <p:cNvSpPr>
            <a:spLocks noGrp="1"/>
          </p:cNvSpPr>
          <p:nvPr>
            <p:ph type="title"/>
          </p:nvPr>
        </p:nvSpPr>
        <p:spPr>
          <a:xfrm>
            <a:off x="251520" y="75579"/>
            <a:ext cx="8229600" cy="421556"/>
          </a:xfrm>
          <a:prstGeom prst="rect">
            <a:avLst/>
          </a:prstGeom>
        </p:spPr>
        <p:txBody>
          <a:bodyPr vert="horz" lIns="68573" tIns="34286" rIns="68573" bIns="34286" rtlCol="0" anchor="ctr">
            <a:noAutofit/>
          </a:bodyPr>
          <a:lstStyle>
            <a:lvl1pPr algn="l"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vert="horz" lIns="68573" tIns="34286" rIns="68573" bIns="34286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B9B27-4E37-499B-B7A7-2E41F1619AD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내용 개체 틀 2"/>
          <p:cNvSpPr>
            <a:spLocks noGrp="1"/>
          </p:cNvSpPr>
          <p:nvPr>
            <p:ph idx="1"/>
          </p:nvPr>
        </p:nvSpPr>
        <p:spPr>
          <a:xfrm>
            <a:off x="182943" y="573528"/>
            <a:ext cx="8778118" cy="4266474"/>
          </a:xfrm>
          <a:prstGeom prst="rect">
            <a:avLst/>
          </a:prstGeom>
        </p:spPr>
        <p:txBody>
          <a:bodyPr lIns="68573" tIns="34286" rIns="68573" bIns="34286">
            <a:normAutofit/>
          </a:bodyPr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Tx/>
              <a:buBlip>
                <a:blip r:embed="rId2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66340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_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개체 틀 1"/>
          <p:cNvSpPr>
            <a:spLocks noGrp="1"/>
          </p:cNvSpPr>
          <p:nvPr>
            <p:ph type="title"/>
          </p:nvPr>
        </p:nvSpPr>
        <p:spPr>
          <a:xfrm>
            <a:off x="251520" y="75580"/>
            <a:ext cx="8229600" cy="421556"/>
          </a:xfrm>
          <a:prstGeom prst="rect">
            <a:avLst/>
          </a:prstGeom>
        </p:spPr>
        <p:txBody>
          <a:bodyPr vert="horz" lIns="68561" tIns="34280" rIns="68561" bIns="34280" rtlCol="0" anchor="ctr">
            <a:noAutofit/>
          </a:bodyPr>
          <a:lstStyle>
            <a:lvl1pPr algn="l"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vert="horz" lIns="68561" tIns="34280" rIns="68561" bIns="3428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B9B27-4E37-499B-B7A7-2E41F1619AD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내용 개체 틀 2"/>
          <p:cNvSpPr>
            <a:spLocks noGrp="1"/>
          </p:cNvSpPr>
          <p:nvPr>
            <p:ph idx="1"/>
          </p:nvPr>
        </p:nvSpPr>
        <p:spPr>
          <a:xfrm>
            <a:off x="182943" y="573528"/>
            <a:ext cx="4388462" cy="4266474"/>
          </a:xfrm>
          <a:prstGeom prst="rect">
            <a:avLst/>
          </a:prstGeom>
        </p:spPr>
        <p:txBody>
          <a:bodyPr lIns="68573" tIns="34286" rIns="68573" bIns="34286">
            <a:normAutofit/>
          </a:bodyPr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Tx/>
              <a:buBlip>
                <a:blip r:embed="rId2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내용 개체 틀 2"/>
          <p:cNvSpPr>
            <a:spLocks noGrp="1"/>
          </p:cNvSpPr>
          <p:nvPr>
            <p:ph idx="11"/>
          </p:nvPr>
        </p:nvSpPr>
        <p:spPr>
          <a:xfrm>
            <a:off x="4571405" y="573528"/>
            <a:ext cx="4443070" cy="4266474"/>
          </a:xfrm>
          <a:prstGeom prst="rect">
            <a:avLst/>
          </a:prstGeom>
        </p:spPr>
        <p:txBody>
          <a:bodyPr lIns="68573" tIns="34286" rIns="68573" bIns="34286">
            <a:normAutofit/>
          </a:bodyPr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Tx/>
              <a:buBlip>
                <a:blip r:embed="rId2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8834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/>
          <p:cNvCxnSpPr/>
          <p:nvPr userDrawn="1"/>
        </p:nvCxnSpPr>
        <p:spPr>
          <a:xfrm>
            <a:off x="214285" y="519522"/>
            <a:ext cx="8715436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214285" y="4894008"/>
            <a:ext cx="871543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981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</p:sldLayoutIdLst>
  <p:hf hdr="0" ftr="0" dt="0"/>
  <p:txStyles>
    <p:titleStyle>
      <a:lvl1pPr algn="ctr" defTabSz="685783" rtl="0" eaLnBrk="1" latinLnBrk="1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68" indent="-257168" algn="l" defTabSz="685783" rtl="0" eaLnBrk="1" latinLnBrk="1" hangingPunct="1">
        <a:spcBef>
          <a:spcPct val="20000"/>
        </a:spcBef>
        <a:buFont typeface="맑은 고딕" pitchFamily="50" charset="-127"/>
        <a:buChar char="□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defTabSz="685783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1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1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1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err="1"/>
              <a:t>Hojin</a:t>
            </a:r>
            <a:r>
              <a:rPr lang="en-US" altLang="ko-KR" dirty="0"/>
              <a:t> </a:t>
            </a:r>
            <a:r>
              <a:rPr lang="en-US" altLang="ko-KR" dirty="0" smtClean="0"/>
              <a:t>Jo</a:t>
            </a:r>
          </a:p>
          <a:p>
            <a:pPr lvl="0"/>
            <a:r>
              <a:rPr lang="en-US" altLang="ko-KR" dirty="0" err="1" smtClean="0"/>
              <a:t>Jaewon</a:t>
            </a:r>
            <a:r>
              <a:rPr lang="en-US" altLang="ko-KR" dirty="0" smtClean="0"/>
              <a:t> Jeon </a:t>
            </a:r>
          </a:p>
          <a:p>
            <a:pPr lvl="0"/>
            <a:r>
              <a:rPr lang="en-US" altLang="ko-KR" dirty="0" err="1"/>
              <a:t>Hyeongjin</a:t>
            </a:r>
            <a:r>
              <a:rPr lang="en-US" altLang="ko-KR" dirty="0"/>
              <a:t> Kim </a:t>
            </a:r>
            <a:endParaRPr lang="en-US" altLang="ko-KR" dirty="0" smtClean="0"/>
          </a:p>
          <a:p>
            <a:pPr lvl="0"/>
            <a:r>
              <a:rPr lang="en-US" altLang="ko-KR" dirty="0" err="1" smtClean="0"/>
              <a:t>Hyunjae</a:t>
            </a:r>
            <a:r>
              <a:rPr lang="en-US" altLang="ko-KR" dirty="0" smtClean="0"/>
              <a:t> Woo</a:t>
            </a:r>
          </a:p>
          <a:p>
            <a:pPr lvl="0"/>
            <a:r>
              <a:rPr lang="en-US" altLang="ko-KR" dirty="0" err="1" smtClean="0"/>
              <a:t>Changjun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choi</a:t>
            </a:r>
            <a:endParaRPr lang="en-US" altLang="ko-KR" dirty="0" smtClean="0"/>
          </a:p>
          <a:p>
            <a:pPr lvl="0"/>
            <a:r>
              <a:rPr lang="en-US" altLang="ko-KR" dirty="0" err="1" smtClean="0"/>
              <a:t>Youngsik</a:t>
            </a:r>
            <a:r>
              <a:rPr lang="en-US" altLang="ko-KR" dirty="0" smtClean="0"/>
              <a:t> Kim</a:t>
            </a:r>
          </a:p>
          <a:p>
            <a:pPr lvl="0"/>
            <a:r>
              <a:rPr lang="en-US" altLang="ko-KR" dirty="0" err="1" smtClean="0"/>
              <a:t>Seonil</a:t>
            </a:r>
            <a:r>
              <a:rPr lang="en-US" altLang="ko-KR" dirty="0" smtClean="0"/>
              <a:t> Brian Choi</a:t>
            </a:r>
          </a:p>
          <a:p>
            <a:r>
              <a:rPr lang="en-US" altLang="ko-KR" b="1" dirty="0" smtClean="0"/>
              <a:t>Samsung </a:t>
            </a:r>
            <a:r>
              <a:rPr lang="en-US" altLang="ko-KR" b="1" dirty="0"/>
              <a:t>Electronics Co., LTD. </a:t>
            </a:r>
            <a:endParaRPr lang="ko-KR" altLang="en-US" b="1" dirty="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96566" y="987574"/>
            <a:ext cx="8540200" cy="1728191"/>
          </a:xfrm>
        </p:spPr>
        <p:txBody>
          <a:bodyPr/>
          <a:lstStyle/>
          <a:p>
            <a:r>
              <a:rPr lang="en-US" altLang="ko-KR" sz="2800" dirty="0" smtClean="0"/>
              <a:t>Rapid IP and SOC Power Dissipation Analysis</a:t>
            </a:r>
            <a:br>
              <a:rPr lang="en-US" altLang="ko-KR" sz="2800" dirty="0" smtClean="0"/>
            </a:br>
            <a:r>
              <a:rPr lang="en-US" altLang="ko-KR" sz="2800" dirty="0" smtClean="0"/>
              <a:t>By Leveraging Emulation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6821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</a:t>
            </a:r>
            <a:r>
              <a:rPr lang="en-US" altLang="ko-KR" dirty="0" smtClean="0"/>
              <a:t>otivation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6B9B27-4E37-499B-B7A7-2E41F1619AD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내용 개체 틀 1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800" dirty="0"/>
              <a:t>Requirements for </a:t>
            </a:r>
            <a:r>
              <a:rPr lang="en-US" altLang="ko-KR" sz="1800" dirty="0" smtClean="0"/>
              <a:t>IP and SOC power aware designs</a:t>
            </a:r>
            <a:endParaRPr lang="en-US" altLang="ko-KR" sz="1800" dirty="0"/>
          </a:p>
          <a:p>
            <a:pPr lvl="1"/>
            <a:r>
              <a:rPr lang="en-US" altLang="ko-KR" sz="1400" dirty="0"/>
              <a:t>To predict accurate power estimation to correlate with a </a:t>
            </a:r>
            <a:r>
              <a:rPr lang="en-US" altLang="ko-KR" sz="1400" dirty="0" smtClean="0"/>
              <a:t>silicon to have an appropriate power specification, using real world applications is </a:t>
            </a:r>
            <a:r>
              <a:rPr lang="en-US" altLang="ko-KR" sz="1400" dirty="0"/>
              <a:t>required </a:t>
            </a:r>
          </a:p>
          <a:p>
            <a:pPr lvl="1"/>
            <a:r>
              <a:rPr lang="en-US" altLang="ko-KR" sz="1400" dirty="0"/>
              <a:t>To identify weak or hot spots in </a:t>
            </a:r>
            <a:r>
              <a:rPr lang="en-US" altLang="ko-KR" sz="1400" dirty="0" smtClean="0"/>
              <a:t>a physical implementation to have robust design, </a:t>
            </a:r>
            <a:r>
              <a:rPr lang="en-US" altLang="ko-KR" sz="1400" dirty="0"/>
              <a:t>measuring average power and detecting peak power events are </a:t>
            </a:r>
            <a:r>
              <a:rPr lang="en-US" altLang="ko-KR" sz="1400" dirty="0" smtClean="0"/>
              <a:t>required </a:t>
            </a:r>
          </a:p>
          <a:p>
            <a:pPr marL="374896" lvl="2" indent="0">
              <a:buNone/>
            </a:pPr>
            <a:endParaRPr lang="en-US" altLang="ko-KR" sz="1300" dirty="0" smtClean="0"/>
          </a:p>
          <a:p>
            <a:r>
              <a:rPr lang="en-US" altLang="ko-KR" sz="1800" dirty="0" smtClean="0"/>
              <a:t>Limitation of simulation based power estimation</a:t>
            </a:r>
            <a:endParaRPr lang="en-US" altLang="ko-KR" sz="1800" dirty="0"/>
          </a:p>
          <a:p>
            <a:pPr lvl="1"/>
            <a:r>
              <a:rPr lang="en-US" altLang="ko-KR" sz="1400" dirty="0"/>
              <a:t>R</a:t>
            </a:r>
            <a:r>
              <a:rPr lang="en-US" altLang="ko-KR" sz="1400" dirty="0" smtClean="0"/>
              <a:t>eal world applications are not used for power estimation due to significantly long simulation</a:t>
            </a:r>
          </a:p>
          <a:p>
            <a:pPr lvl="2"/>
            <a:r>
              <a:rPr lang="en-US" altLang="ko-KR" sz="1200" dirty="0" smtClean="0"/>
              <a:t>Simulating Graphics benchmark Egypt_f1759 is expected to run 6 months</a:t>
            </a:r>
          </a:p>
          <a:p>
            <a:pPr marL="374896" lvl="2" indent="0">
              <a:buNone/>
            </a:pPr>
            <a:r>
              <a:rPr lang="en-US" altLang="ko-KR" sz="900" dirty="0" smtClean="0"/>
              <a:t>   * Long simulation</a:t>
            </a:r>
          </a:p>
          <a:p>
            <a:endParaRPr lang="en-US" altLang="ko-KR" dirty="0" smtClean="0"/>
          </a:p>
          <a:p>
            <a:pPr lvl="1"/>
            <a:endParaRPr lang="en-US" altLang="ko-KR" dirty="0"/>
          </a:p>
          <a:p>
            <a:pPr lvl="2"/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9" name="직사각형 8"/>
          <p:cNvSpPr/>
          <p:nvPr/>
        </p:nvSpPr>
        <p:spPr>
          <a:xfrm>
            <a:off x="4139952" y="3767192"/>
            <a:ext cx="912063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SAIF</a:t>
            </a:r>
          </a:p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FSDB 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5897708" y="3563442"/>
            <a:ext cx="1044919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Power </a:t>
            </a:r>
          </a:p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Analysis Tool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7301061" y="3563442"/>
            <a:ext cx="1044919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Average Power</a:t>
            </a:r>
          </a:p>
        </p:txBody>
      </p:sp>
      <p:cxnSp>
        <p:nvCxnSpPr>
          <p:cNvPr id="14" name="직선 화살표 연결선 13"/>
          <p:cNvCxnSpPr>
            <a:stCxn id="10" idx="3"/>
            <a:endCxn id="11" idx="1"/>
          </p:cNvCxnSpPr>
          <p:nvPr/>
        </p:nvCxnSpPr>
        <p:spPr>
          <a:xfrm>
            <a:off x="6942627" y="3715259"/>
            <a:ext cx="35843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직사각형 15"/>
          <p:cNvSpPr/>
          <p:nvPr/>
        </p:nvSpPr>
        <p:spPr>
          <a:xfrm>
            <a:off x="452894" y="3619953"/>
            <a:ext cx="864095" cy="5961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Benchmark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1865261" y="3738552"/>
            <a:ext cx="177063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Simulation</a:t>
            </a:r>
          </a:p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(with dump)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5897708" y="3959486"/>
            <a:ext cx="1044919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Power Optimize</a:t>
            </a:r>
          </a:p>
        </p:txBody>
      </p:sp>
      <p:cxnSp>
        <p:nvCxnSpPr>
          <p:cNvPr id="22" name="꺾인 연결선 21"/>
          <p:cNvCxnSpPr>
            <a:stCxn id="9" idx="3"/>
            <a:endCxn id="10" idx="1"/>
          </p:cNvCxnSpPr>
          <p:nvPr/>
        </p:nvCxnSpPr>
        <p:spPr>
          <a:xfrm flipV="1">
            <a:off x="5052015" y="3715259"/>
            <a:ext cx="845693" cy="20375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꺾인 연결선 22"/>
          <p:cNvCxnSpPr>
            <a:stCxn id="9" idx="3"/>
            <a:endCxn id="21" idx="1"/>
          </p:cNvCxnSpPr>
          <p:nvPr/>
        </p:nvCxnSpPr>
        <p:spPr>
          <a:xfrm>
            <a:off x="5052015" y="3919009"/>
            <a:ext cx="845693" cy="19229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7301061" y="3959486"/>
            <a:ext cx="1044919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8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Low Power Implementation</a:t>
            </a:r>
          </a:p>
        </p:txBody>
      </p:sp>
      <p:cxnSp>
        <p:nvCxnSpPr>
          <p:cNvPr id="26" name="직선 화살표 연결선 25"/>
          <p:cNvCxnSpPr>
            <a:stCxn id="21" idx="3"/>
            <a:endCxn id="24" idx="1"/>
          </p:cNvCxnSpPr>
          <p:nvPr/>
        </p:nvCxnSpPr>
        <p:spPr>
          <a:xfrm>
            <a:off x="6942627" y="4111303"/>
            <a:ext cx="35843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>
            <a:stCxn id="16" idx="3"/>
            <a:endCxn id="17" idx="1"/>
          </p:cNvCxnSpPr>
          <p:nvPr/>
        </p:nvCxnSpPr>
        <p:spPr>
          <a:xfrm>
            <a:off x="1316989" y="3918012"/>
            <a:ext cx="548272" cy="5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>
            <a:stCxn id="17" idx="3"/>
            <a:endCxn id="9" idx="1"/>
          </p:cNvCxnSpPr>
          <p:nvPr/>
        </p:nvCxnSpPr>
        <p:spPr>
          <a:xfrm>
            <a:off x="3635897" y="3918572"/>
            <a:ext cx="504055" cy="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직사각형 32"/>
          <p:cNvSpPr/>
          <p:nvPr/>
        </p:nvSpPr>
        <p:spPr>
          <a:xfrm>
            <a:off x="1619673" y="3615048"/>
            <a:ext cx="3960440" cy="610105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900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1728502" y="3327016"/>
            <a:ext cx="291628" cy="113458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900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329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Main Ideas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6B9B27-4E37-499B-B7A7-2E41F1619AD6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13" name="내용 개체 틀 17"/>
          <p:cNvSpPr>
            <a:spLocks noGrp="1"/>
          </p:cNvSpPr>
          <p:nvPr>
            <p:ph idx="1"/>
          </p:nvPr>
        </p:nvSpPr>
        <p:spPr>
          <a:xfrm>
            <a:off x="182943" y="573528"/>
            <a:ext cx="8778118" cy="4266474"/>
          </a:xfrm>
        </p:spPr>
        <p:txBody>
          <a:bodyPr/>
          <a:lstStyle/>
          <a:p>
            <a:r>
              <a:rPr lang="en-US" altLang="ko-KR" dirty="0" smtClean="0"/>
              <a:t>Step 1: Fast power estimation flow with </a:t>
            </a:r>
            <a:r>
              <a:rPr lang="en-US" altLang="ko-KR" dirty="0"/>
              <a:t>e</a:t>
            </a:r>
            <a:r>
              <a:rPr lang="en-US" altLang="ko-KR" dirty="0" smtClean="0"/>
              <a:t>mulation (without SDF)</a:t>
            </a:r>
          </a:p>
          <a:p>
            <a:pPr lvl="1"/>
            <a:r>
              <a:rPr lang="en-US" altLang="ko-KR" dirty="0" smtClean="0"/>
              <a:t>Extract a large number of cycles of raw switching activities with emulation for real applications</a:t>
            </a:r>
          </a:p>
          <a:p>
            <a:pPr lvl="1"/>
            <a:r>
              <a:rPr lang="en-US" altLang="ko-KR" dirty="0" smtClean="0"/>
              <a:t>Estimate power consumption based on zero delay emulation</a:t>
            </a:r>
          </a:p>
          <a:p>
            <a:pPr lvl="1"/>
            <a:r>
              <a:rPr lang="en-US" altLang="ko-KR" dirty="0" smtClean="0"/>
              <a:t>The proposed flow has 3000x speedup compared to simulation based power estimation</a:t>
            </a:r>
          </a:p>
          <a:p>
            <a:pPr marL="0" indent="0">
              <a:buNone/>
            </a:pP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pPr lvl="1"/>
            <a:endParaRPr lang="en-US" altLang="ko-KR" dirty="0" smtClean="0"/>
          </a:p>
          <a:p>
            <a:pPr marL="374896" lvl="2" indent="0">
              <a:buNone/>
            </a:pPr>
            <a:endParaRPr lang="en-US" altLang="ko-KR" sz="900" dirty="0" smtClean="0"/>
          </a:p>
          <a:p>
            <a:pPr marL="374896" lvl="2" indent="0">
              <a:buNone/>
            </a:pPr>
            <a:endParaRPr lang="en-US" altLang="ko-KR" sz="900" dirty="0" smtClean="0"/>
          </a:p>
          <a:p>
            <a:r>
              <a:rPr lang="en-US" altLang="ko-KR" dirty="0" smtClean="0"/>
              <a:t>Step 2: Power correlation flow with silicon (with SDF)</a:t>
            </a:r>
          </a:p>
          <a:p>
            <a:pPr lvl="1"/>
            <a:r>
              <a:rPr lang="en-US" altLang="ko-KR" dirty="0" smtClean="0"/>
              <a:t>Identify candidate peak regions and perform SDF aware simulation to correlate with a silicon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437055" y="2128657"/>
            <a:ext cx="864095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Prepared Data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1559538" y="2128657"/>
            <a:ext cx="864095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Emulation</a:t>
            </a:r>
          </a:p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(with dump)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741310" y="2156860"/>
            <a:ext cx="1044919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Post</a:t>
            </a:r>
          </a:p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Processing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4427984" y="1779662"/>
            <a:ext cx="1044919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SAIF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4329158" y="2516772"/>
            <a:ext cx="1296145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latin typeface="맑은 고딕" pitchFamily="50" charset="-127"/>
                <a:ea typeface="맑은 고딕" pitchFamily="50" charset="-127"/>
              </a:rPr>
              <a:t>WTC(NTC) </a:t>
            </a:r>
          </a:p>
          <a:p>
            <a:pPr algn="ctr"/>
            <a:r>
              <a:rPr lang="en-US" altLang="ko-KR" sz="900" b="1" dirty="0" smtClean="0">
                <a:latin typeface="맑은 고딕" pitchFamily="50" charset="-127"/>
                <a:ea typeface="맑은 고딕" pitchFamily="50" charset="-127"/>
              </a:rPr>
              <a:t>Search Peak Region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724128" y="1780245"/>
            <a:ext cx="1044919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Power estimation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7343505" y="1780828"/>
            <a:ext cx="1044919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Average Power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7343504" y="2488633"/>
            <a:ext cx="1044919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latin typeface="맑은 고딕" pitchFamily="50" charset="-127"/>
                <a:ea typeface="맑은 고딕" pitchFamily="50" charset="-127"/>
              </a:rPr>
              <a:t>Peak Power</a:t>
            </a:r>
          </a:p>
        </p:txBody>
      </p:sp>
      <p:cxnSp>
        <p:nvCxnSpPr>
          <p:cNvPr id="18" name="직선 화살표 연결선 17"/>
          <p:cNvCxnSpPr>
            <a:stCxn id="7" idx="3"/>
            <a:endCxn id="8" idx="1"/>
          </p:cNvCxnSpPr>
          <p:nvPr/>
        </p:nvCxnSpPr>
        <p:spPr>
          <a:xfrm>
            <a:off x="1301150" y="2308677"/>
            <a:ext cx="2583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직선 화살표 연결선 18"/>
          <p:cNvCxnSpPr>
            <a:stCxn id="8" idx="3"/>
            <a:endCxn id="9" idx="1"/>
          </p:cNvCxnSpPr>
          <p:nvPr/>
        </p:nvCxnSpPr>
        <p:spPr>
          <a:xfrm>
            <a:off x="2423633" y="2308677"/>
            <a:ext cx="31767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꺾인 연결선 19"/>
          <p:cNvCxnSpPr>
            <a:stCxn id="9" idx="3"/>
            <a:endCxn id="10" idx="1"/>
          </p:cNvCxnSpPr>
          <p:nvPr/>
        </p:nvCxnSpPr>
        <p:spPr>
          <a:xfrm flipV="1">
            <a:off x="3786229" y="1931479"/>
            <a:ext cx="641755" cy="377198"/>
          </a:xfrm>
          <a:prstGeom prst="bentConnector3">
            <a:avLst>
              <a:gd name="adj1" fmla="val 43169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>
            <a:stCxn id="10" idx="3"/>
            <a:endCxn id="15" idx="1"/>
          </p:cNvCxnSpPr>
          <p:nvPr/>
        </p:nvCxnSpPr>
        <p:spPr>
          <a:xfrm>
            <a:off x="5472903" y="1931479"/>
            <a:ext cx="251225" cy="5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꺾인 연결선 21"/>
          <p:cNvCxnSpPr>
            <a:stCxn id="15" idx="3"/>
            <a:endCxn id="17" idx="1"/>
          </p:cNvCxnSpPr>
          <p:nvPr/>
        </p:nvCxnSpPr>
        <p:spPr>
          <a:xfrm>
            <a:off x="6769047" y="1932062"/>
            <a:ext cx="574457" cy="7083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>
            <a:stCxn id="15" idx="3"/>
            <a:endCxn id="16" idx="1"/>
          </p:cNvCxnSpPr>
          <p:nvPr/>
        </p:nvCxnSpPr>
        <p:spPr>
          <a:xfrm>
            <a:off x="6769047" y="1932062"/>
            <a:ext cx="574458" cy="5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572385" y="4038670"/>
            <a:ext cx="1920255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latin typeface="맑은 고딕" pitchFamily="50" charset="-127"/>
                <a:ea typeface="맑은 고딕" pitchFamily="50" charset="-127"/>
              </a:rPr>
              <a:t>WTC(NTC) Search Peak Region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2900300" y="4038670"/>
            <a:ext cx="1044919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Post</a:t>
            </a:r>
          </a:p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Processing</a:t>
            </a:r>
          </a:p>
        </p:txBody>
      </p:sp>
      <p:cxnSp>
        <p:nvCxnSpPr>
          <p:cNvPr id="26" name="직선 화살표 연결선 25"/>
          <p:cNvCxnSpPr>
            <a:stCxn id="24" idx="3"/>
            <a:endCxn id="25" idx="1"/>
          </p:cNvCxnSpPr>
          <p:nvPr/>
        </p:nvCxnSpPr>
        <p:spPr>
          <a:xfrm>
            <a:off x="2492640" y="4190487"/>
            <a:ext cx="4076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꺾인 연결선 26"/>
          <p:cNvCxnSpPr>
            <a:stCxn id="9" idx="3"/>
            <a:endCxn id="11" idx="1"/>
          </p:cNvCxnSpPr>
          <p:nvPr/>
        </p:nvCxnSpPr>
        <p:spPr>
          <a:xfrm>
            <a:off x="3786229" y="2308677"/>
            <a:ext cx="542929" cy="359912"/>
          </a:xfrm>
          <a:prstGeom prst="bentConnector3">
            <a:avLst>
              <a:gd name="adj1" fmla="val 51154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꺾인 연결선 27"/>
          <p:cNvCxnSpPr>
            <a:stCxn id="11" idx="3"/>
            <a:endCxn id="15" idx="2"/>
          </p:cNvCxnSpPr>
          <p:nvPr/>
        </p:nvCxnSpPr>
        <p:spPr>
          <a:xfrm flipV="1">
            <a:off x="5625303" y="2083879"/>
            <a:ext cx="621285" cy="58471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직사각형 28"/>
          <p:cNvSpPr/>
          <p:nvPr/>
        </p:nvSpPr>
        <p:spPr>
          <a:xfrm>
            <a:off x="5750916" y="2488697"/>
            <a:ext cx="1044919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latin typeface="맑은 고딕" pitchFamily="50" charset="-127"/>
                <a:ea typeface="맑은 고딕" pitchFamily="50" charset="-127"/>
              </a:rPr>
              <a:t>SAIF </a:t>
            </a:r>
          </a:p>
          <a:p>
            <a:pPr algn="ctr"/>
            <a:r>
              <a:rPr lang="en-US" altLang="ko-KR" sz="900" b="1" dirty="0" smtClean="0">
                <a:latin typeface="맑은 고딕" pitchFamily="50" charset="-127"/>
                <a:ea typeface="맑은 고딕" pitchFamily="50" charset="-127"/>
              </a:rPr>
              <a:t>(Peak region)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4354370" y="4039350"/>
            <a:ext cx="1044919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latin typeface="맑은 고딕" pitchFamily="50" charset="-127"/>
                <a:ea typeface="맑은 고딕" pitchFamily="50" charset="-127"/>
              </a:rPr>
              <a:t>FSDB</a:t>
            </a:r>
          </a:p>
          <a:p>
            <a:pPr algn="ctr"/>
            <a:r>
              <a:rPr lang="en-US" altLang="ko-KR" sz="900" b="1" dirty="0" smtClean="0">
                <a:latin typeface="맑은 고딕" pitchFamily="50" charset="-127"/>
                <a:ea typeface="맑은 고딕" pitchFamily="50" charset="-127"/>
              </a:rPr>
              <a:t>(Peak region)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5722522" y="3938293"/>
            <a:ext cx="1044919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FSDB </a:t>
            </a:r>
          </a:p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Re-simulation with SDF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7199489" y="3867894"/>
            <a:ext cx="1044919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Physical Verification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7199488" y="4249237"/>
            <a:ext cx="1044919" cy="30363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Predict Silicon Power</a:t>
            </a:r>
          </a:p>
        </p:txBody>
      </p:sp>
      <p:cxnSp>
        <p:nvCxnSpPr>
          <p:cNvPr id="34" name="직선 화살표 연결선 33"/>
          <p:cNvCxnSpPr>
            <a:stCxn id="25" idx="3"/>
            <a:endCxn id="30" idx="1"/>
          </p:cNvCxnSpPr>
          <p:nvPr/>
        </p:nvCxnSpPr>
        <p:spPr>
          <a:xfrm>
            <a:off x="3945219" y="4190487"/>
            <a:ext cx="409151" cy="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직선 화살표 연결선 34"/>
          <p:cNvCxnSpPr>
            <a:stCxn id="30" idx="3"/>
            <a:endCxn id="31" idx="1"/>
          </p:cNvCxnSpPr>
          <p:nvPr/>
        </p:nvCxnSpPr>
        <p:spPr>
          <a:xfrm flipV="1">
            <a:off x="5399289" y="4190321"/>
            <a:ext cx="323233" cy="8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꺾인 연결선 35"/>
          <p:cNvCxnSpPr>
            <a:stCxn id="31" idx="3"/>
            <a:endCxn id="32" idx="1"/>
          </p:cNvCxnSpPr>
          <p:nvPr/>
        </p:nvCxnSpPr>
        <p:spPr>
          <a:xfrm flipV="1">
            <a:off x="6767441" y="4019711"/>
            <a:ext cx="432048" cy="17061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꺾인 연결선 36"/>
          <p:cNvCxnSpPr>
            <a:stCxn id="31" idx="3"/>
            <a:endCxn id="33" idx="1"/>
          </p:cNvCxnSpPr>
          <p:nvPr/>
        </p:nvCxnSpPr>
        <p:spPr>
          <a:xfrm>
            <a:off x="6767441" y="4190321"/>
            <a:ext cx="432047" cy="2107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L 도형 2"/>
          <p:cNvSpPr/>
          <p:nvPr/>
        </p:nvSpPr>
        <p:spPr>
          <a:xfrm>
            <a:off x="1433182" y="1851670"/>
            <a:ext cx="4249681" cy="1080120"/>
          </a:xfrm>
          <a:prstGeom prst="corner">
            <a:avLst>
              <a:gd name="adj1" fmla="val 51393"/>
              <a:gd name="adj2" fmla="val 243761"/>
            </a:avLst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900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321140" y="3066524"/>
            <a:ext cx="265116" cy="113458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900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6604" y="3016072"/>
            <a:ext cx="75296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/>
              <a:t>* Faster flow than simulation base </a:t>
            </a:r>
            <a:r>
              <a:rPr lang="en-US" altLang="ko-KR" sz="800" dirty="0" smtClean="0"/>
              <a:t>			* </a:t>
            </a:r>
            <a:r>
              <a:rPr lang="en-US" altLang="ko-KR" sz="800" dirty="0"/>
              <a:t>Only toggle count data = NTC, Toggle count data with weight table = WTC</a:t>
            </a:r>
            <a:endParaRPr lang="ko-KR" altLang="en-US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729004" y="4588554"/>
            <a:ext cx="16193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* SDF: Standard Delay Format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103131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Evidence: Proposed Power Aware Design Flow (Step 1)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6B9B27-4E37-499B-B7A7-2E41F1619AD6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2943" y="573528"/>
            <a:ext cx="4856486" cy="4266474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Search peak power regions rapidly </a:t>
            </a:r>
          </a:p>
          <a:p>
            <a:pPr lvl="1"/>
            <a:r>
              <a:rPr lang="en-US" altLang="ko-KR" dirty="0" smtClean="0"/>
              <a:t>Search peak power periods using emulation with  weighted toggle counts (WTC), which provides rough estimation</a:t>
            </a:r>
          </a:p>
          <a:p>
            <a:pPr lvl="1"/>
            <a:r>
              <a:rPr lang="en-US" altLang="ko-KR" dirty="0" smtClean="0"/>
              <a:t>Achieve a plot similar to real power consumption  based on the toggle using Liberty power characterization</a:t>
            </a:r>
          </a:p>
          <a:p>
            <a:pPr lvl="1"/>
            <a:r>
              <a:rPr lang="en-US" altLang="ko-KR" dirty="0" smtClean="0"/>
              <a:t>Identify weak designs regions in pre-silicon</a:t>
            </a:r>
          </a:p>
          <a:p>
            <a:pPr lvl="1"/>
            <a:r>
              <a:rPr lang="en-US" altLang="ko-KR" dirty="0" smtClean="0"/>
              <a:t>10x speedup compared to simulation </a:t>
            </a:r>
          </a:p>
          <a:p>
            <a:pPr lvl="2"/>
            <a:r>
              <a:rPr lang="en-US" altLang="ko-KR" dirty="0"/>
              <a:t>7days(inaccurate result) -&gt; 17 </a:t>
            </a:r>
            <a:r>
              <a:rPr lang="en-US" altLang="ko-KR" dirty="0" smtClean="0"/>
              <a:t>hours(accurate result)</a:t>
            </a:r>
          </a:p>
          <a:p>
            <a:r>
              <a:rPr lang="en-US" altLang="ko-KR" dirty="0" smtClean="0"/>
              <a:t>Estimate accurate peak power consumption</a:t>
            </a:r>
          </a:p>
          <a:p>
            <a:pPr lvl="1"/>
            <a:r>
              <a:rPr lang="en-US" altLang="ko-KR" dirty="0" smtClean="0"/>
              <a:t>Generate SAIF and FSDB to have accurate power estimation</a:t>
            </a:r>
          </a:p>
          <a:p>
            <a:pPr lvl="1"/>
            <a:r>
              <a:rPr lang="en-US" altLang="ko-KR" dirty="0" smtClean="0"/>
              <a:t>Calculate power consumption with power estimation tool (PT-PX) and Liberty Design Kit</a:t>
            </a:r>
          </a:p>
          <a:p>
            <a:r>
              <a:rPr lang="en-US" altLang="ko-KR" dirty="0" smtClean="0"/>
              <a:t>Previously unable to search the peak power regions from simulation based power estimation</a:t>
            </a:r>
          </a:p>
          <a:p>
            <a:pPr lvl="1"/>
            <a:endParaRPr lang="ko-KR" altLang="en-US" dirty="0" smtClean="0"/>
          </a:p>
          <a:p>
            <a:pPr lvl="1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177" y="662277"/>
            <a:ext cx="3338880" cy="175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48064" y="2428314"/>
            <a:ext cx="23679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* NTC, WTC and Power ratio correlation graph</a:t>
            </a:r>
            <a:endParaRPr lang="ko-KR" altLang="en-US" sz="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" b="9859"/>
          <a:stretch/>
        </p:blipFill>
        <p:spPr bwMode="auto">
          <a:xfrm>
            <a:off x="5148064" y="2787774"/>
            <a:ext cx="3093657" cy="1300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91023" y="4091430"/>
            <a:ext cx="211949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* Emulation and Silicon correlation graph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97525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Evidence: </a:t>
            </a:r>
            <a:r>
              <a:rPr lang="en-US" altLang="ko-KR" dirty="0"/>
              <a:t>Proposed Power Aware Design </a:t>
            </a:r>
            <a:r>
              <a:rPr lang="en-US" altLang="ko-KR" dirty="0" smtClean="0"/>
              <a:t>Flow (Step 2)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6B9B27-4E37-499B-B7A7-2E41F1619AD6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10" name="내용 개체 틀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“Glitch” aware power estimation</a:t>
            </a:r>
          </a:p>
          <a:p>
            <a:pPr lvl="1"/>
            <a:r>
              <a:rPr lang="en-US" altLang="ko-KR" dirty="0" smtClean="0"/>
              <a:t>To increase power estimation accuracy compared to actual power consumption in silicon, “Glitch” is required to consider</a:t>
            </a:r>
          </a:p>
          <a:p>
            <a:pPr lvl="1"/>
            <a:r>
              <a:rPr lang="en-US" altLang="ko-KR" dirty="0" smtClean="0"/>
              <a:t>Re-simulate the peak regions with intermediate status information in FSDB which are identified and generated from Step 1 </a:t>
            </a:r>
          </a:p>
          <a:p>
            <a:pPr lvl="1"/>
            <a:r>
              <a:rPr lang="en-US" altLang="ko-KR" dirty="0" smtClean="0"/>
              <a:t>During re-simulation, SDF </a:t>
            </a:r>
            <a:r>
              <a:rPr lang="en-US" altLang="ko-KR" dirty="0"/>
              <a:t>(Standard Delay Format) </a:t>
            </a:r>
            <a:r>
              <a:rPr lang="en-US" altLang="ko-KR" dirty="0" smtClean="0"/>
              <a:t>is utilized to consider the power consumption caused by glitches. It can also search time periods when a sudden current surge (IR-Drop or Dynamic Voltage Drop) may cause design instability.</a:t>
            </a:r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Be able to predict an appropriate power envelop and architect robust power networks before a tape-out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403648" y="2713194"/>
            <a:ext cx="1072731" cy="6546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Prepared DB</a:t>
            </a:r>
            <a:endParaRPr lang="en-US" altLang="ko-KR" sz="900" b="1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en-US" altLang="ko-KR" sz="6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* Verilog file </a:t>
            </a:r>
          </a:p>
          <a:p>
            <a:pPr algn="ctr"/>
            <a:r>
              <a:rPr lang="en-US" altLang="ko-KR" sz="6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* FSDB</a:t>
            </a:r>
          </a:p>
          <a:p>
            <a:pPr algn="ctr"/>
            <a:r>
              <a:rPr lang="en-US" altLang="ko-KR" sz="6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* SDF </a:t>
            </a:r>
          </a:p>
          <a:p>
            <a:pPr algn="ctr"/>
            <a:r>
              <a:rPr lang="en-US" altLang="ko-KR" sz="6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(Standard Delay Format)</a:t>
            </a:r>
            <a:endParaRPr lang="en-US" altLang="ko-KR" sz="900" b="1" dirty="0" smtClean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832456" y="2806886"/>
            <a:ext cx="1739544" cy="46805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10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FSDB Re-simulator</a:t>
            </a:r>
          </a:p>
          <a:p>
            <a:pPr algn="ctr"/>
            <a:r>
              <a:rPr lang="en-US" altLang="ko-KR" sz="10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Generate FSDB with SDF</a:t>
            </a:r>
            <a:endParaRPr lang="ko-KR" altLang="en-US" sz="1000" b="1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063537" y="2571750"/>
            <a:ext cx="1379641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Peak Power </a:t>
            </a:r>
          </a:p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with Glitch</a:t>
            </a:r>
            <a:endParaRPr lang="ko-KR" altLang="en-US" sz="900" b="1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063122" y="3147876"/>
            <a:ext cx="1368152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Physical Verification 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6731211" y="3147876"/>
            <a:ext cx="1008112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Adjust </a:t>
            </a:r>
          </a:p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Physical ECO</a:t>
            </a:r>
            <a:endParaRPr lang="ko-KR" altLang="en-US" sz="900" b="1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0" name="직선 화살표 연결선 19"/>
          <p:cNvCxnSpPr>
            <a:stCxn id="11" idx="3"/>
            <a:endCxn id="12" idx="1"/>
          </p:cNvCxnSpPr>
          <p:nvPr/>
        </p:nvCxnSpPr>
        <p:spPr>
          <a:xfrm>
            <a:off x="2476379" y="3040503"/>
            <a:ext cx="356077" cy="4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꺾인 연결선 39"/>
          <p:cNvCxnSpPr>
            <a:stCxn id="12" idx="3"/>
            <a:endCxn id="21" idx="1"/>
          </p:cNvCxnSpPr>
          <p:nvPr/>
        </p:nvCxnSpPr>
        <p:spPr>
          <a:xfrm flipV="1">
            <a:off x="4572000" y="2751770"/>
            <a:ext cx="491537" cy="28914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꺾인 연결선 41"/>
          <p:cNvCxnSpPr>
            <a:stCxn id="12" idx="3"/>
            <a:endCxn id="22" idx="1"/>
          </p:cNvCxnSpPr>
          <p:nvPr/>
        </p:nvCxnSpPr>
        <p:spPr>
          <a:xfrm>
            <a:off x="4572000" y="3040912"/>
            <a:ext cx="491122" cy="28698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>
            <a:stCxn id="22" idx="3"/>
            <a:endCxn id="23" idx="1"/>
          </p:cNvCxnSpPr>
          <p:nvPr/>
        </p:nvCxnSpPr>
        <p:spPr>
          <a:xfrm>
            <a:off x="6431274" y="3327896"/>
            <a:ext cx="2999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6731211" y="2571750"/>
            <a:ext cx="1008112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Predict </a:t>
            </a:r>
          </a:p>
          <a:p>
            <a:pPr algn="ctr"/>
            <a:r>
              <a:rPr lang="en-US" altLang="ko-KR" sz="9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Silicon Power</a:t>
            </a:r>
            <a:endParaRPr lang="ko-KR" altLang="en-US" sz="900" b="1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5" name="직선 화살표 연결선 24"/>
          <p:cNvCxnSpPr>
            <a:stCxn id="21" idx="3"/>
            <a:endCxn id="24" idx="1"/>
          </p:cNvCxnSpPr>
          <p:nvPr/>
        </p:nvCxnSpPr>
        <p:spPr>
          <a:xfrm>
            <a:off x="6443178" y="2751770"/>
            <a:ext cx="28803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711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Summary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6B9B27-4E37-499B-B7A7-2E41F1619AD6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10" name="내용 개체 틀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Developed fast power estimation flow </a:t>
            </a:r>
          </a:p>
          <a:p>
            <a:pPr lvl="1"/>
            <a:r>
              <a:rPr lang="en-US" altLang="ko-KR" sz="1400" dirty="0" smtClean="0"/>
              <a:t>Enabled accurate peak power and average power estimation along with real world benchmark suites, which was not possible in simulation based power estimation</a:t>
            </a:r>
          </a:p>
          <a:p>
            <a:pPr lvl="1"/>
            <a:r>
              <a:rPr lang="en-US" altLang="ko-KR" sz="1400" dirty="0" smtClean="0"/>
              <a:t>Achieved fast power estimation by leveraging emulation in power aware design flow in a pre-silicon stage</a:t>
            </a:r>
          </a:p>
          <a:p>
            <a:pPr lvl="1"/>
            <a:endParaRPr lang="en-US" altLang="ko-KR" dirty="0" smtClean="0"/>
          </a:p>
          <a:p>
            <a:r>
              <a:rPr lang="en-US" altLang="ko-KR" sz="1800" dirty="0" smtClean="0"/>
              <a:t>Enabled early design decisions related power information in Pre-Silicon</a:t>
            </a:r>
          </a:p>
          <a:p>
            <a:pPr lvl="1"/>
            <a:r>
              <a:rPr lang="en-US" altLang="ko-KR" sz="1400" dirty="0" smtClean="0"/>
              <a:t>Developed a glitch aware power estimation flow assisted by emulation</a:t>
            </a:r>
          </a:p>
          <a:p>
            <a:pPr lvl="1"/>
            <a:r>
              <a:rPr lang="en-US" altLang="ko-KR" sz="1400" dirty="0" smtClean="0"/>
              <a:t>Predicted an appropriate power specification such as PMIC requirements </a:t>
            </a:r>
          </a:p>
          <a:p>
            <a:pPr lvl="1"/>
            <a:r>
              <a:rPr lang="en-US" altLang="ko-KR" sz="1400" dirty="0" smtClean="0"/>
              <a:t>Enabled to architect robust power networks </a:t>
            </a:r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90341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spPr>
      <a:bodyPr anchor="ctr"/>
      <a:lstStyle>
        <a:defPPr algn="ctr">
          <a:defRPr sz="900" dirty="0">
            <a:solidFill>
              <a:prstClr val="black"/>
            </a:solidFill>
            <a:latin typeface="맑은 고딕" pitchFamily="50" charset="-127"/>
            <a:ea typeface="맑은 고딕" pitchFamily="50" charset="-127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2511</TotalTime>
  <Words>633</Words>
  <Application>Microsoft Office PowerPoint</Application>
  <PresentationFormat>화면 슬라이드 쇼(16:9)</PresentationFormat>
  <Paragraphs>135</Paragraphs>
  <Slides>6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2_Office 테마</vt:lpstr>
      <vt:lpstr>Rapid IP and SOC Power Dissipation Analysis By Leveraging Emulation </vt:lpstr>
      <vt:lpstr>Motivation</vt:lpstr>
      <vt:lpstr>Main Ideas</vt:lpstr>
      <vt:lpstr>Evidence: Proposed Power Aware Design Flow (Step 1) </vt:lpstr>
      <vt:lpstr>Evidence: Proposed Power Aware Design Flow (Step 2)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Topology Specification Management based on IP-XACT</dc:title>
  <dc:creator>master</dc:creator>
  <cp:lastModifiedBy>조호진/HojinJo</cp:lastModifiedBy>
  <cp:revision>151</cp:revision>
  <dcterms:created xsi:type="dcterms:W3CDTF">2018-06-19T11:51:23Z</dcterms:created>
  <dcterms:modified xsi:type="dcterms:W3CDTF">2019-01-12T03:04:25Z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C:\DOCUMENTS\EFSS\TEMPFILES\CHECKOUT\DATA\D_fdb228e0c_47_\DAC2019_Accurate_power_analysis_d-154682710904404500_4523-m.pptx</vt:lpwstr>
  </property>
</Properties>
</file>